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0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7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9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8B03-BD5E-46BB-B5EA-36C52F08086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0156-BFC3-451E-A730-C98BEC19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Faculty Senate Budget Committee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400" b="1" dirty="0" smtClean="0"/>
              <a:t>Report to the Faculty Senate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08867"/>
            <a:ext cx="6858000" cy="1655762"/>
          </a:xfrm>
        </p:spPr>
        <p:txBody>
          <a:bodyPr/>
          <a:lstStyle/>
          <a:p>
            <a:r>
              <a:rPr lang="en-US" dirty="0" smtClean="0"/>
              <a:t>Dr. Mark L. Johnson</a:t>
            </a:r>
          </a:p>
          <a:p>
            <a:r>
              <a:rPr lang="en-US" dirty="0" smtClean="0"/>
              <a:t>October 16,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2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Membership Roster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054332"/>
              </p:ext>
            </p:extLst>
          </p:nvPr>
        </p:nvGraphicFramePr>
        <p:xfrm>
          <a:off x="2967644" y="1072343"/>
          <a:ext cx="2959331" cy="5545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1043508139"/>
                    </a:ext>
                  </a:extLst>
                </a:gridCol>
                <a:gridCol w="947651">
                  <a:extLst>
                    <a:ext uri="{9D8B030D-6E8A-4147-A177-3AD203B41FA5}">
                      <a16:colId xmlns:a16="http://schemas.microsoft.com/office/drawing/2014/main" val="2371643308"/>
                    </a:ext>
                  </a:extLst>
                </a:gridCol>
              </a:tblGrid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 Johnson (Chair)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UBC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383316618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Eduardo Abreu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33733350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Paul Cuddy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2195177365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Tony Luppino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401807707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389943083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Erik Olsen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CA&amp;S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2213311474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UBC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915665891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Buddy Pennington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Library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71267673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Sully Read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SBS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55274342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Melanie Simmer-Beck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550978474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Leigh Salzsieder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Bloch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19775195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Steve Stoner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224435079"/>
                  </a:ext>
                </a:extLst>
              </a:tr>
              <a:tr h="270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Ronald 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Conservatory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670930912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Jennifer Waddell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290097205"/>
                  </a:ext>
                </a:extLst>
              </a:tr>
              <a:tr h="13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2387617287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i="1" u="none" strike="noStrike" dirty="0">
                          <a:effectLst/>
                        </a:rPr>
                        <a:t>ex officio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931467979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Stephen Dilks (Chair, Senate)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375979829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Anil Kumar (Chair Elect, Senate)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472193357"/>
                  </a:ext>
                </a:extLst>
              </a:tr>
              <a:tr h="248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Sharon Lindenbaum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464684038"/>
                  </a:ext>
                </a:extLst>
              </a:tr>
              <a:tr h="246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Linda Mitchell (Past Chair, Senate)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3352297023"/>
                  </a:ext>
                </a:extLst>
              </a:tr>
              <a:tr h="246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Karen Wilkerson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585676594"/>
                  </a:ext>
                </a:extLst>
              </a:tr>
              <a:tr h="246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Kelli Cox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9" marR="6049" marT="6049" marB="0" anchor="b"/>
                </a:tc>
                <a:extLst>
                  <a:ext uri="{0D108BD9-81ED-4DB2-BD59-A6C34878D82A}">
                    <a16:rowId xmlns:a16="http://schemas.microsoft.com/office/drawing/2014/main" val="199209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8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Meetings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17872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2018 Fall Semester meeting the second Tuesday of each month</a:t>
            </a:r>
          </a:p>
          <a:p>
            <a:r>
              <a:rPr lang="en-US" sz="2000" dirty="0" smtClean="0"/>
              <a:t>1-2 pm in Gilham Park Room</a:t>
            </a:r>
          </a:p>
          <a:p>
            <a:r>
              <a:rPr lang="en-US" sz="2000" dirty="0" smtClean="0"/>
              <a:t>Agendas and approved Minutes will be posted on the Faculty Senate Website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687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90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Calendar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4287"/>
              </p:ext>
            </p:extLst>
          </p:nvPr>
        </p:nvGraphicFramePr>
        <p:xfrm>
          <a:off x="1953491" y="1221970"/>
          <a:ext cx="5677593" cy="5428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3928">
                  <a:extLst>
                    <a:ext uri="{9D8B030D-6E8A-4147-A177-3AD203B41FA5}">
                      <a16:colId xmlns:a16="http://schemas.microsoft.com/office/drawing/2014/main" val="3941270236"/>
                    </a:ext>
                  </a:extLst>
                </a:gridCol>
                <a:gridCol w="4423665">
                  <a:extLst>
                    <a:ext uri="{9D8B030D-6E8A-4147-A177-3AD203B41FA5}">
                      <a16:colId xmlns:a16="http://schemas.microsoft.com/office/drawing/2014/main" val="2419807686"/>
                    </a:ext>
                  </a:extLst>
                </a:gridCol>
              </a:tblGrid>
              <a:tr h="159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Month/Date/Time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Agenda Items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3529720869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August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New Members Seated, FSBC Orientation, State Updates, Preliminary FY18 year-end financial statement review, FSBC White Paper drafting on APR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130515426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September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Review of Budget Rules and Responsibilities, Review of RIM, FSBC White Paper drafting on APR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467000298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October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Q1 FY19 report review, Budget planning updates, APR Data Annual Update, FSBC White Paper final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1638149123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November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ORS Annual Research Report (including Financials), Administrative Services Annual Update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4215409290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December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Financial forecast (operating fund 4+8)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1437537480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January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RIM high level projection, Budget Planning updates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1708207530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February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Q2 FY19 report review, FSBC report, Financial forecast (operating fund 6+6)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2255987386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March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RIM preliminary projection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1735074009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April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Finance Budget Review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853600998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State Updates, Q3 FY19 report review, Finance Budget Review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2822659464"/>
                  </a:ext>
                </a:extLst>
              </a:tr>
              <a:tr h="4789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State Updates, RIM final, Finance Budget Review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/>
                </a:tc>
                <a:extLst>
                  <a:ext uri="{0D108BD9-81ED-4DB2-BD59-A6C34878D82A}">
                    <a16:rowId xmlns:a16="http://schemas.microsoft.com/office/drawing/2014/main" val="2506950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33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009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Recent Discussions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300" dirty="0" smtClean="0"/>
              <a:t>Per Chancellor Agrawal’s request: What pieces of information the FSBC needs to know to make budget recommendations?</a:t>
            </a:r>
          </a:p>
          <a:p>
            <a:pPr lvl="1"/>
            <a:r>
              <a:rPr lang="en-US" sz="2300" dirty="0" smtClean="0"/>
              <a:t>Committee recommendations were:</a:t>
            </a:r>
          </a:p>
          <a:p>
            <a:pPr lvl="2"/>
            <a:r>
              <a:rPr lang="en-US" sz="2100" dirty="0" smtClean="0"/>
              <a:t>The total UMKC “State Allocation” (operating, not capital fund)</a:t>
            </a:r>
          </a:p>
          <a:p>
            <a:pPr lvl="2"/>
            <a:r>
              <a:rPr lang="en-US" sz="2100" dirty="0" smtClean="0"/>
              <a:t>Net Tuition (gross tuition less unfunded scholarships/discounts)</a:t>
            </a:r>
          </a:p>
          <a:p>
            <a:pPr lvl="2"/>
            <a:r>
              <a:rPr lang="en-US" sz="2100" dirty="0" smtClean="0"/>
              <a:t>Net Student fees</a:t>
            </a:r>
          </a:p>
          <a:p>
            <a:pPr lvl="2"/>
            <a:r>
              <a:rPr lang="en-US" sz="2100" dirty="0" smtClean="0"/>
              <a:t>Amount of General Revenues allocated to Central Administration and Central support Units/functions</a:t>
            </a:r>
          </a:p>
          <a:p>
            <a:pPr lvl="2"/>
            <a:r>
              <a:rPr lang="en-US" sz="2100" dirty="0" smtClean="0"/>
              <a:t>These data provided with a lookback to prior years</a:t>
            </a:r>
          </a:p>
          <a:p>
            <a:pPr lvl="2"/>
            <a:r>
              <a:rPr lang="en-US" sz="2100" dirty="0" smtClean="0"/>
              <a:t>How subventions are calculated and distributed</a:t>
            </a:r>
          </a:p>
          <a:p>
            <a:r>
              <a:rPr lang="en-US" sz="1900" dirty="0" smtClean="0"/>
              <a:t>APR “White Paper”</a:t>
            </a:r>
          </a:p>
          <a:p>
            <a:r>
              <a:rPr lang="en-US" sz="1900" dirty="0" smtClean="0"/>
              <a:t>Budget Rules, Roles and Responsibilities</a:t>
            </a:r>
          </a:p>
          <a:p>
            <a:r>
              <a:rPr lang="en-US" sz="1900" dirty="0"/>
              <a:t>Joint letter from the Research Advisory Council and FSBC regarding concerns about RIF budgeting under the new RIM to Chancellor </a:t>
            </a:r>
            <a:r>
              <a:rPr lang="en-US" sz="1900" dirty="0" smtClean="0"/>
              <a:t>Agrawal</a:t>
            </a:r>
          </a:p>
          <a:p>
            <a:r>
              <a:rPr lang="en-US" sz="1900" dirty="0" smtClean="0"/>
              <a:t>FY18 </a:t>
            </a:r>
            <a:r>
              <a:rPr lang="en-US" sz="1900" dirty="0"/>
              <a:t>year end financials</a:t>
            </a:r>
          </a:p>
          <a:p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Questions?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054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398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Faculty Senate Budget Committee  Report to the Faculty Senate</vt:lpstr>
      <vt:lpstr>Membership Roster</vt:lpstr>
      <vt:lpstr>Meetings</vt:lpstr>
      <vt:lpstr>Calendar</vt:lpstr>
      <vt:lpstr>Recent Discussions</vt:lpstr>
      <vt:lpstr>Questions?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Budget Committee  Report to the Faculty Senate</dc:title>
  <dc:creator>Johnson, Mark L.</dc:creator>
  <cp:lastModifiedBy>Johnson, Mark L.</cp:lastModifiedBy>
  <cp:revision>6</cp:revision>
  <dcterms:created xsi:type="dcterms:W3CDTF">2018-10-16T18:00:39Z</dcterms:created>
  <dcterms:modified xsi:type="dcterms:W3CDTF">2018-10-16T18:50:03Z</dcterms:modified>
</cp:coreProperties>
</file>